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64" r:id="rId5"/>
    <p:sldId id="265" r:id="rId6"/>
    <p:sldId id="277" r:id="rId7"/>
    <p:sldId id="278" r:id="rId8"/>
    <p:sldId id="279" r:id="rId9"/>
    <p:sldId id="280" r:id="rId10"/>
    <p:sldId id="281" r:id="rId11"/>
    <p:sldId id="282" r:id="rId12"/>
    <p:sldId id="266" r:id="rId13"/>
    <p:sldId id="273" r:id="rId14"/>
    <p:sldId id="274" r:id="rId15"/>
    <p:sldId id="275" r:id="rId16"/>
    <p:sldId id="268" r:id="rId17"/>
    <p:sldId id="276" r:id="rId18"/>
    <p:sldId id="269" r:id="rId19"/>
    <p:sldId id="284" r:id="rId20"/>
    <p:sldId id="287" r:id="rId21"/>
    <p:sldId id="285" r:id="rId22"/>
    <p:sldId id="270" r:id="rId23"/>
    <p:sldId id="271" r:id="rId24"/>
    <p:sldId id="288" r:id="rId25"/>
    <p:sldId id="26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B34747"/>
    <a:srgbClr val="E9F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8" autoAdjust="0"/>
    <p:restoredTop sz="96283" autoAdjust="0"/>
  </p:normalViewPr>
  <p:slideViewPr>
    <p:cSldViewPr snapToGrid="0">
      <p:cViewPr varScale="1">
        <p:scale>
          <a:sx n="107" d="100"/>
          <a:sy n="107" d="100"/>
        </p:scale>
        <p:origin x="468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B8A19E-6764-4E47-A047-FCCA50576473}" type="datetimeFigureOut">
              <a:rPr lang="de-DE" smtClean="0"/>
              <a:t>16.01.2025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444D4F-D9A8-446E-89E1-D1E01B31B5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329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Herzlich willkommen zur Präsentation über mein Projekt interaktiver Wecker.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44D4F-D9A8-446E-89E1-D1E01B31B5B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511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B8F3C-31EF-55E9-1F7E-824FF6675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523DCDC-72D4-830E-BC59-01F6819516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6EDCB1F-CA2B-D372-95EA-C96FACE93B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AA3EE8-FEDB-96A6-9626-786454FD31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44D4F-D9A8-446E-89E1-D1E01B31B5BA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21274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ED659-A11B-B49A-4A41-52DA36362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0BA7F79-0954-EBEA-5B28-D8DFE2D568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63D4615-D9DC-3C96-66AF-B2D24DD267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F0E3E8-E65D-C6A4-D596-50B9C882CD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44D4F-D9A8-446E-89E1-D1E01B31B5BA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899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BB776-CF69-D826-A938-F7EB3C642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8D213EE-1B61-211E-52D5-D22DD8E34A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906DC76-4119-167A-D816-A9F2A314B0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C75F608-CD73-1853-9974-050A92E1EE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44D4F-D9A8-446E-89E1-D1E01B31B5BA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79948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7292F-CBFC-170A-0020-D9F53081C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81A9ACA-3B29-5AFD-B374-326BF794A1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31F6001-EF7E-925A-C4DF-E24B9C6589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020D5BD-A448-C3FD-39F2-900108DDBB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44D4F-D9A8-446E-89E1-D1E01B31B5BA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28842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448FD-91EA-AEDB-02DA-55451CC16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695A07E-3C2E-1E07-FEF7-9A24CEFADE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7C1DAAA-C544-7227-0CB9-3C1F05BA44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8E1A4E-BAC3-8770-C968-FFDC9E36BA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44D4F-D9A8-446E-89E1-D1E01B31B5BA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7380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51C71-19D6-FE87-3C72-7B10F1B8A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E66D9ED-6FBA-5060-4C72-EE48006D0E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8EA4B50-4B73-B0F1-CC8A-B8E2D5BA32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CA6046B-9E03-4432-645D-4098246554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44D4F-D9A8-446E-89E1-D1E01B31B5BA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1905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D5014-83EF-7FCB-E4B3-3F17ED890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2619688-2885-C8FA-A803-8F3A826A01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8A876CE-FC44-F6D1-C7D1-DB28F2D973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AAB061-56BD-07A0-2480-759FD708D1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44D4F-D9A8-446E-89E1-D1E01B31B5BA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93275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573BB-B9E2-E8D8-991C-1710EC15C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170FF72-5F5D-596F-2772-C3A7791243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788946B-B9CB-34E4-B225-A2E592A78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6EEC38B-563A-8808-1FE3-33C77B3AB6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44D4F-D9A8-446E-89E1-D1E01B31B5BA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1950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E9FF6-84B7-E97C-4824-3007DAD30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85C47C5-BA01-90CA-769B-B06DE0F21E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2D49196-FE89-2601-703A-1C11265ECF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18C25C3-A1FE-424C-5B68-510F792B47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44D4F-D9A8-446E-89E1-D1E01B31B5BA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56810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3B96D-7613-1054-4302-2C242AA3A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44B5D63-EC44-4B04-E1A6-15466A67FA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6454B86-1DED-1902-D004-85210BEA77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A55D6D3-057D-4E85-1B3A-25B71797D4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44D4F-D9A8-446E-89E1-D1E01B31B5BA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78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44D4F-D9A8-446E-89E1-D1E01B31B5BA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07687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B55B1-C8FA-CFE8-CAC8-B3443F0A7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2CFF730-B7C9-E054-5BD3-FAB905EAC1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F89F21D-78FC-DA43-02BC-1B2A622E86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AC551E-9784-FF3B-166B-33DCBCFDD3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44D4F-D9A8-446E-89E1-D1E01B31B5BA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88165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E7084-15C8-EFCB-0081-04EF6F48F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CEEE35F-FE59-32B6-8F9D-5E493F87F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31D679D-9B86-9FDB-0DA4-5608E86B47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E27789-D6CC-13B0-7297-9DD879872C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44D4F-D9A8-446E-89E1-D1E01B31B5BA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96377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61385-B3CF-D5D9-234F-A581CB160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7E33E43-AD47-4F86-A76D-C0EC67A740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08E3185-9AA8-D28B-5DC8-EF824CEB0F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1859128-CE9C-499A-6B0D-6F0D0F4DE4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44D4F-D9A8-446E-89E1-D1E01B31B5BA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0880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D9F6-471B-9CAD-581B-9F616A3DD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AF38B31-BC22-499A-3895-E257812985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D076314-9E8C-66CD-CFDF-ECB63A95AB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ECB934-3DC8-B789-1AC3-00A47DCAA4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44D4F-D9A8-446E-89E1-D1E01B31B5BA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65410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BAA06-F7CB-C2EF-ED50-40D1B102D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6E9F73E-F823-0550-E01A-EA0284B31D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49F1A0A-CA3F-5101-7842-D1831F63C5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45FCE8-454F-D9E6-46AE-5E1D80E91C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44D4F-D9A8-446E-89E1-D1E01B31B5BA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55145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Zum Abschluss möchte ich euch das fertige Projekt präsentieren.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44D4F-D9A8-446E-89E1-D1E01B31B5BA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2332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44D4F-D9A8-446E-89E1-D1E01B31B5B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7600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44D4F-D9A8-446E-89E1-D1E01B31B5BA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6826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8D2CB-5D76-6087-31E4-2DC616295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2168F7D-A328-45BA-D026-95E26B886D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B1DD2D1-CEF6-0541-B078-3E11CD6FE4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3CDA92-4675-169B-CFA1-C055C474EA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44D4F-D9A8-446E-89E1-D1E01B31B5B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3189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1CA72-6A5B-61AE-1BE8-3E891CB04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7A90520-057C-26A3-1B2F-C32A8DF110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E60F5BE-B539-38AF-6F60-C5E22BCC8C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989E752-FE6A-5AF8-E8E2-937793F13B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44D4F-D9A8-446E-89E1-D1E01B31B5BA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25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E440B-787B-724E-163F-77AE1F782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79D1328-016D-82F0-71FB-B46CECE593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608D9DA-6ADB-52BF-A071-90201F9C16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7110D8-FAB9-3037-3995-E3CC447C73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44D4F-D9A8-446E-89E1-D1E01B31B5BA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4847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DB3F7-AA53-4F9D-411D-4B4DD07E5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55F9856-EC67-F12E-DA07-ABDBD627EC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A8A0C9F-55CB-73B5-9E16-FE768EB438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EBA0FFA-0A95-FD70-29B0-EAD6BFE7FD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44D4F-D9A8-446E-89E1-D1E01B31B5BA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1364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4683F-270D-CFE3-8A9B-BB25A40FF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82A085D-2582-21E3-6907-3C88A4A616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F408A03-41E6-10B6-A8CD-9D1FCA6DA1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3D98A3-F7A8-079B-81C2-B64CC046C4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44D4F-D9A8-446E-89E1-D1E01B31B5BA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8863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rgbClr val="E9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1/16/2025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1/16/2025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1/16/2025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1/16/2025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1/16/2025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1/16/2025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FA6C0A-5666-CF82-16A7-F39DC5410D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solidFill>
                  <a:srgbClr val="B34747"/>
                </a:solidFill>
              </a:rPr>
              <a:t>Interaktiver Wecker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DEC2A4D-9CE4-385E-EB0C-2BBDF48B15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6497370"/>
            <a:ext cx="8825658" cy="360630"/>
          </a:xfrm>
        </p:spPr>
        <p:txBody>
          <a:bodyPr>
            <a:normAutofit fontScale="92500" lnSpcReduction="10000"/>
          </a:bodyPr>
          <a:lstStyle/>
          <a:p>
            <a:r>
              <a:rPr lang="de-DE" dirty="0">
                <a:solidFill>
                  <a:schemeClr val="bg1"/>
                </a:solidFill>
              </a:rPr>
              <a:t>Patrick Benz  B.Sc. Medieninformatik  905801</a:t>
            </a:r>
          </a:p>
        </p:txBody>
      </p:sp>
    </p:spTree>
    <p:extLst>
      <p:ext uri="{BB962C8B-B14F-4D97-AF65-F5344CB8AC3E}">
        <p14:creationId xmlns:p14="http://schemas.microsoft.com/office/powerpoint/2010/main" val="2723634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4E507-EF8B-4798-9DB0-ED48C3DB6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A9118C-693E-B1E8-214D-D322B1AF7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B34747"/>
                </a:solidFill>
              </a:rPr>
              <a:t>Der Wecker – Die wichtigsten Bauteile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8D48446-E110-A9FE-0AAE-703E482AF0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6111" y="1789128"/>
            <a:ext cx="5841775" cy="4796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Font typeface="Wingdings 3" charset="2"/>
              <a:buNone/>
            </a:pPr>
            <a:r>
              <a:rPr lang="de-DE" sz="1600" dirty="0"/>
              <a:t>TM1637 7-Segment Display</a:t>
            </a:r>
          </a:p>
          <a:p>
            <a:r>
              <a:rPr lang="de-DE" sz="1600" dirty="0"/>
              <a:t>Zeigt die Uhrzeit / Menünummern / Weckzeit</a:t>
            </a:r>
          </a:p>
          <a:p>
            <a:r>
              <a:rPr lang="de-DE" sz="1600" dirty="0"/>
              <a:t>Dimmbar</a:t>
            </a:r>
          </a:p>
          <a:p>
            <a:r>
              <a:rPr lang="de-DE" sz="1600" dirty="0"/>
              <a:t>Stromsparend/Energieeffizient</a:t>
            </a:r>
          </a:p>
          <a:p>
            <a:pPr marL="0" indent="0">
              <a:buFont typeface="Wingdings 3" charset="2"/>
              <a:buNone/>
            </a:pPr>
            <a:endParaRPr lang="de-DE" sz="1600" dirty="0"/>
          </a:p>
          <a:p>
            <a:pPr marL="0" indent="0">
              <a:buFont typeface="Wingdings 3" charset="2"/>
              <a:buNone/>
            </a:pPr>
            <a:r>
              <a:rPr lang="de-DE" sz="1600" dirty="0"/>
              <a:t>Wichtige Bibliothek:</a:t>
            </a:r>
          </a:p>
          <a:p>
            <a:pPr marL="0" marR="0"/>
            <a:r>
              <a:rPr lang="de-DE" sz="1600" dirty="0"/>
              <a:t>TM1637.h</a:t>
            </a:r>
          </a:p>
          <a:p>
            <a:pPr marL="800100" lvl="2"/>
            <a:r>
              <a:rPr lang="de-DE" sz="1400" dirty="0"/>
              <a:t>Steuert das 4-stellige TM1637-7-Segment-Display</a:t>
            </a:r>
          </a:p>
          <a:p>
            <a:pPr marL="800100" lvl="2"/>
            <a:r>
              <a:rPr lang="de-DE" sz="1400" dirty="0"/>
              <a:t>Ermöglicht das einfache Anzeigen von Zahlen und Symbolen</a:t>
            </a:r>
          </a:p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endParaRPr lang="de-DE" sz="1400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de-DE" altLang="de-DE" sz="1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Grafik 6" descr="Ein Bild, das Text, Box, Behälter, Design enthält.&#10;&#10;Automatisch generierte Beschreibung">
            <a:extLst>
              <a:ext uri="{FF2B5EF4-FFF2-40B4-BE49-F238E27FC236}">
                <a16:creationId xmlns:a16="http://schemas.microsoft.com/office/drawing/2014/main" id="{10F85536-1B96-B0D2-45D8-D5C7CC219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837" y="0"/>
            <a:ext cx="3768284" cy="500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1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10A6F-00A8-00D9-0C2B-CBCD7F6E3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5A47A8-A1A1-1DE4-FA9A-DABE89B4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B34747"/>
                </a:solidFill>
              </a:rPr>
              <a:t>Der Wecker – Die wichtigsten Bauteile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A6682A3-E686-06F3-0320-E0561BA914F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6111" y="1309511"/>
            <a:ext cx="5841775" cy="5755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Font typeface="Wingdings 3" charset="2"/>
              <a:buNone/>
            </a:pPr>
            <a:r>
              <a:rPr lang="de-DE" sz="1600" dirty="0"/>
              <a:t>RTC-Modul DS3231</a:t>
            </a:r>
          </a:p>
          <a:p>
            <a:r>
              <a:rPr lang="de-DE" sz="1600" dirty="0"/>
              <a:t>Sorgt für exakte Zeit</a:t>
            </a:r>
          </a:p>
          <a:p>
            <a:r>
              <a:rPr lang="de-DE" sz="1600" dirty="0"/>
              <a:t>Bei Stromausfall durch Batterie gepuffert</a:t>
            </a:r>
          </a:p>
          <a:p>
            <a:r>
              <a:rPr lang="de-DE" sz="1600" dirty="0"/>
              <a:t>Kommunikation über I²C-Schnittstelle(Inter-Integrated Circuit)</a:t>
            </a:r>
          </a:p>
          <a:p>
            <a:endParaRPr lang="de-DE" sz="1600" dirty="0"/>
          </a:p>
          <a:p>
            <a:pPr marL="0" indent="0">
              <a:buFont typeface="Wingdings 3" charset="2"/>
              <a:buNone/>
            </a:pPr>
            <a:endParaRPr lang="de-DE" sz="1600" dirty="0"/>
          </a:p>
          <a:p>
            <a:pPr marL="0" indent="0">
              <a:buFont typeface="Wingdings 3" charset="2"/>
              <a:buNone/>
            </a:pPr>
            <a:r>
              <a:rPr lang="de-DE" sz="1600" dirty="0"/>
              <a:t>Wichtige Bibliotheken:</a:t>
            </a:r>
          </a:p>
          <a:p>
            <a:pPr marL="0" marR="0"/>
            <a:r>
              <a:rPr lang="de-DE" sz="1600" dirty="0" err="1"/>
              <a:t>RTClib.h</a:t>
            </a:r>
            <a:endParaRPr lang="de-DE" sz="1600" dirty="0"/>
          </a:p>
          <a:p>
            <a:pPr marL="800100" lvl="2"/>
            <a:r>
              <a:rPr lang="de-DE" sz="1400" dirty="0"/>
              <a:t>Stellt Klassen und Methoden für die Verarbeitung von Datum und Uhrzeit bereit</a:t>
            </a:r>
          </a:p>
          <a:p>
            <a:pPr marL="0" marR="0"/>
            <a:r>
              <a:rPr lang="de-DE" sz="1600" dirty="0" err="1"/>
              <a:t>Wire.h</a:t>
            </a:r>
            <a:endParaRPr lang="de-DE" sz="1600" dirty="0"/>
          </a:p>
          <a:p>
            <a:pPr marL="800100" lvl="2"/>
            <a:r>
              <a:rPr lang="de-DE" sz="1400" dirty="0"/>
              <a:t>Ermöglicht Kommunikation über I²C-Schnittstelle</a:t>
            </a:r>
          </a:p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endParaRPr lang="de-DE" sz="1400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de-DE" altLang="de-DE" sz="1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Grafik 4" descr="Ein Bild, das Text, Elektrisches Bauelement, Elektronik, Elektronisches Bauteil enthält.&#10;&#10;Automatisch generierte Beschreibung">
            <a:extLst>
              <a:ext uri="{FF2B5EF4-FFF2-40B4-BE49-F238E27FC236}">
                <a16:creationId xmlns:a16="http://schemas.microsoft.com/office/drawing/2014/main" id="{375874D3-9E1F-7DD7-6A83-0289A908B4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259" t="20741" r="32619" b="33334"/>
          <a:stretch/>
        </p:blipFill>
        <p:spPr>
          <a:xfrm>
            <a:off x="7772400" y="2076032"/>
            <a:ext cx="1710267" cy="3149600"/>
          </a:xfrm>
          <a:prstGeom prst="rect">
            <a:avLst/>
          </a:prstGeom>
        </p:spPr>
      </p:pic>
      <p:pic>
        <p:nvPicPr>
          <p:cNvPr id="8" name="Grafik 7" descr="Ein Bild, das Text, Metall, Im Haus enthält.&#10;&#10;Automatisch generierte Beschreibung">
            <a:extLst>
              <a:ext uri="{FF2B5EF4-FFF2-40B4-BE49-F238E27FC236}">
                <a16:creationId xmlns:a16="http://schemas.microsoft.com/office/drawing/2014/main" id="{3E389CDE-143F-D40A-A1D7-315A7D6864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9225" t="24836" r="33557" b="37743"/>
          <a:stretch/>
        </p:blipFill>
        <p:spPr>
          <a:xfrm>
            <a:off x="9482667" y="2076032"/>
            <a:ext cx="1710267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95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35063-664B-189E-9628-CD9494749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760FE5-1CC0-68BF-1AEA-51D059089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B34747"/>
                </a:solidFill>
              </a:rPr>
              <a:t>Schaltplan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790E439-EB1F-05D2-9A89-4D25B2EC0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470" y="1152983"/>
            <a:ext cx="6786004" cy="563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77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A9678-1B5E-02C4-FF3B-34337B19F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EE0633-8616-99D2-FAF7-F70708485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B34747"/>
                </a:solidFill>
              </a:rPr>
              <a:t>Programmablauf – Weckzeit setzen: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6C7F8AC-2514-B4A0-B58B-06126A762C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6111" y="1622416"/>
            <a:ext cx="5449889" cy="2821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de-DE" sz="1600" dirty="0"/>
              <a:t>Manuell über den Encoder</a:t>
            </a:r>
          </a:p>
          <a:p>
            <a:pPr marL="0" indent="0">
              <a:buFont typeface="Wingdings 3" charset="2"/>
              <a:buNone/>
            </a:pPr>
            <a:endParaRPr lang="de-DE" sz="1600" dirty="0"/>
          </a:p>
          <a:p>
            <a:r>
              <a:rPr lang="de-DE" sz="1600" dirty="0"/>
              <a:t>Über die Website (Frontend)</a:t>
            </a:r>
          </a:p>
          <a:p>
            <a:pPr marL="800100" lvl="2"/>
            <a:r>
              <a:rPr lang="de-DE" sz="1400" dirty="0"/>
              <a:t>Die Web-Eingabe wird ans Backend gesendet und gespeichert</a:t>
            </a:r>
          </a:p>
          <a:p>
            <a:pPr marL="800100" lvl="2"/>
            <a:r>
              <a:rPr lang="de-DE" sz="1400" dirty="0"/>
              <a:t>Der Arduino fragt diese Weckzeit regelmäßig ab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de-DE" altLang="de-DE" sz="1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de-DE" altLang="de-DE" sz="1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Grafik 4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D25EBF63-FA86-62CA-FA71-F992C825F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037" y="1853248"/>
            <a:ext cx="3582852" cy="441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6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DF218-43F8-A07D-A918-1313BC374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087191-4D1F-81CA-2CEB-65D4AD528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B34747"/>
                </a:solidFill>
              </a:rPr>
              <a:t>Programmablauf – Alarm auslösen: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1EC6774-026E-79D7-A2F2-C851EBA9C5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6111" y="1853248"/>
            <a:ext cx="6973889" cy="2200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de-DE" sz="1600" dirty="0"/>
              <a:t>Zur eingestellten Zeit löst der Alarm aus</a:t>
            </a:r>
          </a:p>
          <a:p>
            <a:pPr lvl="1"/>
            <a:r>
              <a:rPr lang="de-DE" sz="1600" dirty="0"/>
              <a:t>Wecker spielt Sound für 5 Sekunden ab (klingelt)</a:t>
            </a:r>
          </a:p>
          <a:p>
            <a:pPr lvl="1"/>
            <a:r>
              <a:rPr lang="de-DE" sz="1600" dirty="0"/>
              <a:t>Anschließend Pause bis zum nächsten kurzen Klingeln (5 Minuten) </a:t>
            </a:r>
          </a:p>
          <a:p>
            <a:pPr lvl="1"/>
            <a:r>
              <a:rPr lang="de-DE" altLang="de-DE" sz="1600" dirty="0"/>
              <a:t>In dieser Zeit versucht der Nutzer den Wecker über die Abschaltmechanik auszuschalten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de-DE" altLang="de-DE" sz="1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Grafik 6" descr="Wecker mit einfarbiger Füllung">
            <a:extLst>
              <a:ext uri="{FF2B5EF4-FFF2-40B4-BE49-F238E27FC236}">
                <a16:creationId xmlns:a16="http://schemas.microsoft.com/office/drawing/2014/main" id="{4022A573-7CC6-A1D6-A858-9A7432663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1007" y="2014832"/>
            <a:ext cx="2407920" cy="240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6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A6EA3-F522-78EB-FC75-2949E50AF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A2BA70-1EAF-F008-8D2D-07D20FB33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B34747"/>
                </a:solidFill>
              </a:rPr>
              <a:t>Programmablauf – Sensorik: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213884A-67AB-7658-DC94-BBE5385253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6111" y="1517962"/>
            <a:ext cx="8243889" cy="4950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de-DE" sz="1600" dirty="0"/>
              <a:t>Sensor 1: </a:t>
            </a:r>
          </a:p>
          <a:p>
            <a:r>
              <a:rPr lang="de-DE" sz="1600" dirty="0"/>
              <a:t>vorne am Wecker montiert und frägt in Richtung des Spielers ab </a:t>
            </a:r>
          </a:p>
          <a:p>
            <a:pPr marL="342900" lvl="1" indent="-342900"/>
            <a:r>
              <a:rPr lang="de-DE" sz="1600" dirty="0"/>
              <a:t>kontrolliert den Mindestabstand min = 20cm (für Testzwecke nur 20 cm)</a:t>
            </a:r>
          </a:p>
          <a:p>
            <a:pPr marL="742950" lvl="2" indent="-342900"/>
            <a:r>
              <a:rPr lang="de-DE" sz="1400" dirty="0"/>
              <a:t>Wird dieser eingehalten (</a:t>
            </a:r>
            <a:r>
              <a:rPr lang="de-DE" sz="1400" dirty="0" err="1"/>
              <a:t>HighSignal</a:t>
            </a:r>
            <a:r>
              <a:rPr lang="de-DE" sz="1400" dirty="0"/>
              <a:t>), leuchtet die grüne LED im Becher</a:t>
            </a:r>
          </a:p>
          <a:p>
            <a:pPr marL="742950" lvl="2" indent="-342900"/>
            <a:r>
              <a:rPr lang="de-DE" sz="1400" dirty="0" err="1"/>
              <a:t>Timer</a:t>
            </a:r>
            <a:r>
              <a:rPr lang="de-DE" sz="1400" dirty="0"/>
              <a:t> für die Highscore-Zeitmessung startet</a:t>
            </a:r>
          </a:p>
          <a:p>
            <a:pPr marL="0" indent="0">
              <a:buFont typeface="Wingdings 3" charset="2"/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Sensor 2: </a:t>
            </a:r>
          </a:p>
          <a:p>
            <a:r>
              <a:rPr lang="de-DE" sz="1600" dirty="0"/>
              <a:t>Sensor ist unter dem Becher befestigt</a:t>
            </a:r>
          </a:p>
          <a:p>
            <a:pPr marL="342900" lvl="1" indent="-342900"/>
            <a:r>
              <a:rPr lang="de-DE" sz="1600" dirty="0"/>
              <a:t>erkennt, ob der Nutzer den Ball in den Becher geworfen hat</a:t>
            </a:r>
          </a:p>
          <a:p>
            <a:pPr marL="742950" lvl="2" indent="-342900"/>
            <a:r>
              <a:rPr lang="de-DE" sz="1400" dirty="0"/>
              <a:t>Wecker wird abgeschaltet</a:t>
            </a:r>
          </a:p>
          <a:p>
            <a:pPr marL="742950" lvl="2" indent="-342900"/>
            <a:r>
              <a:rPr lang="de-DE" sz="1400" dirty="0"/>
              <a:t>Grüne LED erlischt</a:t>
            </a:r>
          </a:p>
          <a:p>
            <a:pPr marL="742950" lvl="2" indent="-342900"/>
            <a:r>
              <a:rPr lang="de-DE" sz="1400" dirty="0"/>
              <a:t>Highscore wird anhand der benötigten Zeit errechnet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de-DE" altLang="de-DE" sz="1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FAFDFC5-5E5E-DA52-295C-788F2235FA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207"/>
          <a:stretch/>
        </p:blipFill>
        <p:spPr>
          <a:xfrm>
            <a:off x="8351979" y="2479479"/>
            <a:ext cx="3193910" cy="189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5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DF92F-5793-CBF1-4650-C43D700EB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86FB17-580F-21AA-C306-F39877FF1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B34747"/>
                </a:solidFill>
              </a:rPr>
              <a:t>Programmablauf  - Der Highscore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71ACC4D-C42D-2CFD-8611-5D382822DE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6110" y="2040478"/>
            <a:ext cx="5449889" cy="4139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fontAlgn="base">
              <a:lnSpc>
                <a:spcPct val="100000"/>
              </a:lnSpc>
              <a:buFont typeface="Wingdings 3" charset="2"/>
              <a:buNone/>
              <a:tabLst/>
            </a:pPr>
            <a:r>
              <a:rPr lang="de-DE" altLang="de-DE" sz="1600" dirty="0"/>
              <a:t>Ablauf und Berechnung</a:t>
            </a:r>
          </a:p>
          <a:p>
            <a:pPr marL="0" marR="0" lvl="0" indent="0" fontAlgn="base">
              <a:lnSpc>
                <a:spcPct val="100000"/>
              </a:lnSpc>
              <a:buFont typeface="Wingdings 3" charset="2"/>
              <a:buNone/>
              <a:tabLst/>
            </a:pPr>
            <a:endParaRPr lang="de-DE" altLang="de-DE" sz="1600" dirty="0"/>
          </a:p>
          <a:p>
            <a:pPr marL="0" indent="0" fontAlgn="base">
              <a:buNone/>
            </a:pPr>
            <a:r>
              <a:rPr lang="de-DE" sz="1600" dirty="0"/>
              <a:t>Start:</a:t>
            </a:r>
          </a:p>
          <a:p>
            <a:pPr marL="342900" lvl="1" indent="-342900" fontAlgn="base"/>
            <a:r>
              <a:rPr lang="de-DE" sz="1600" dirty="0"/>
              <a:t>Sensor 1 meldet </a:t>
            </a:r>
            <a:r>
              <a:rPr lang="de-DE" sz="1600" dirty="0" err="1"/>
              <a:t>HighSignal</a:t>
            </a:r>
            <a:r>
              <a:rPr lang="de-DE" sz="1600" dirty="0"/>
              <a:t> → </a:t>
            </a:r>
            <a:r>
              <a:rPr lang="de-DE" sz="1600" dirty="0" err="1"/>
              <a:t>Timer</a:t>
            </a:r>
            <a:r>
              <a:rPr lang="de-DE" sz="1600" dirty="0"/>
              <a:t> beginnt</a:t>
            </a:r>
          </a:p>
          <a:p>
            <a:pPr marL="342900" lvl="1" indent="-342900" fontAlgn="base"/>
            <a:r>
              <a:rPr lang="de-DE" sz="1600" dirty="0" err="1"/>
              <a:t>HighSignal</a:t>
            </a:r>
            <a:r>
              <a:rPr lang="de-DE" sz="1600" dirty="0"/>
              <a:t> muss die komplette Zeit vorhanden sein</a:t>
            </a:r>
          </a:p>
          <a:p>
            <a:pPr marL="742950" lvl="2" indent="-342900" fontAlgn="base"/>
            <a:r>
              <a:rPr lang="de-DE" sz="1400" dirty="0"/>
              <a:t>Puffer-/</a:t>
            </a:r>
            <a:r>
              <a:rPr lang="de-DE" sz="1400" dirty="0" err="1"/>
              <a:t>Entprellzeit</a:t>
            </a:r>
            <a:r>
              <a:rPr lang="de-DE" sz="1400" dirty="0"/>
              <a:t> implementiert</a:t>
            </a:r>
          </a:p>
          <a:p>
            <a:pPr marL="0" indent="0" fontAlgn="base">
              <a:buNone/>
            </a:pPr>
            <a:r>
              <a:rPr lang="de-DE" sz="1600" dirty="0" err="1"/>
              <a:t>Stop</a:t>
            </a:r>
            <a:r>
              <a:rPr lang="de-DE" sz="1600" dirty="0"/>
              <a:t>:</a:t>
            </a:r>
          </a:p>
          <a:p>
            <a:pPr marL="342900" lvl="1" indent="-342900" fontAlgn="base"/>
            <a:r>
              <a:rPr lang="de-DE" sz="1600" dirty="0"/>
              <a:t>Sensor 2 meldet </a:t>
            </a:r>
            <a:r>
              <a:rPr lang="de-DE" sz="1600" dirty="0" err="1"/>
              <a:t>HighSignal</a:t>
            </a:r>
            <a:r>
              <a:rPr lang="de-DE" sz="1600" dirty="0"/>
              <a:t> </a:t>
            </a:r>
          </a:p>
          <a:p>
            <a:pPr marL="742950" lvl="2" indent="-342900" fontAlgn="base"/>
            <a:r>
              <a:rPr lang="de-DE" sz="1400" dirty="0" err="1"/>
              <a:t>Timer</a:t>
            </a:r>
            <a:r>
              <a:rPr lang="de-DE" sz="1400" dirty="0"/>
              <a:t> stoppt</a:t>
            </a:r>
            <a:endParaRPr lang="de-DE" sz="1600" dirty="0"/>
          </a:p>
          <a:p>
            <a:pPr marL="342900" lvl="1" indent="-342900" fontAlgn="base"/>
            <a:r>
              <a:rPr lang="de-DE" sz="1600" dirty="0"/>
              <a:t>Highscore wird anhand benötigter Zeit berechnet </a:t>
            </a:r>
            <a:endParaRPr lang="de-DE" altLang="de-DE" sz="1600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de-DE" altLang="de-DE" sz="1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Grafik 4" descr="Ein Bild, das Text, Schrift, Screenshot, Handschrift enthält.&#10;&#10;Automatisch generierte Beschreibung">
            <a:extLst>
              <a:ext uri="{FF2B5EF4-FFF2-40B4-BE49-F238E27FC236}">
                <a16:creationId xmlns:a16="http://schemas.microsoft.com/office/drawing/2014/main" id="{253CA6B0-D397-87EB-9F21-EE03AC002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99435"/>
            <a:ext cx="5449890" cy="249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31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EE7FD-6B91-8E3F-4EFB-A7C9A02A9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5A15A1-F3D3-4B1A-5961-33F229690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B34747"/>
                </a:solidFill>
              </a:rPr>
              <a:t>Programmablauf – Highscore senden: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B8D6AE4-51C8-59DB-5C06-8DF8A43B0F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6111" y="1853248"/>
            <a:ext cx="8243889" cy="2746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 sz="1050" dirty="0"/>
          </a:p>
          <a:p>
            <a:pPr marL="0" indent="0">
              <a:buNone/>
            </a:pPr>
            <a:r>
              <a:rPr lang="de-DE" sz="1600" dirty="0"/>
              <a:t>Backend</a:t>
            </a:r>
          </a:p>
          <a:p>
            <a:r>
              <a:rPr lang="de-DE" sz="1600" dirty="0"/>
              <a:t>Highscore wird an Backend gesendet </a:t>
            </a:r>
          </a:p>
          <a:p>
            <a:r>
              <a:rPr lang="de-DE" sz="1600" dirty="0"/>
              <a:t>remanent in JSON-File gespeichert</a:t>
            </a:r>
          </a:p>
          <a:p>
            <a:endParaRPr lang="de-DE" sz="1600" dirty="0"/>
          </a:p>
          <a:p>
            <a:pPr marL="0" indent="0">
              <a:buNone/>
            </a:pPr>
            <a:r>
              <a:rPr lang="de-DE" sz="1600" dirty="0"/>
              <a:t>Frontend</a:t>
            </a:r>
          </a:p>
          <a:p>
            <a:r>
              <a:rPr lang="de-DE" sz="1600" dirty="0"/>
              <a:t>Anzeige zuletzt erreichter Score + Top-10-Highscores</a:t>
            </a:r>
            <a:endParaRPr lang="de-DE" altLang="de-DE" sz="1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Grafik 4" descr="Umschlag öffnen mit einfarbiger Füllung">
            <a:extLst>
              <a:ext uri="{FF2B5EF4-FFF2-40B4-BE49-F238E27FC236}">
                <a16:creationId xmlns:a16="http://schemas.microsoft.com/office/drawing/2014/main" id="{AAFA0A87-048C-573C-47CE-8C1F0E314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05329" y="2067910"/>
            <a:ext cx="1940560" cy="19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06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254BD-F620-825A-0D00-3B952C1B9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9BDED2-83F9-49CB-C98A-C780A7D01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B34747"/>
                </a:solidFill>
              </a:rPr>
              <a:t>Kommunikationsübersicht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2159ABF-259F-48E2-B881-C9D994DDF1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6111" y="1853248"/>
            <a:ext cx="6400148" cy="4662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fontAlgn="base">
              <a:lnSpc>
                <a:spcPct val="100000"/>
              </a:lnSpc>
              <a:buFont typeface="Wingdings 3" charset="2"/>
              <a:buNone/>
              <a:tabLst/>
            </a:pPr>
            <a:r>
              <a:rPr lang="de-DE" altLang="de-DE" sz="1600" dirty="0"/>
              <a:t>Verwendetes Protokoll:</a:t>
            </a:r>
          </a:p>
          <a:p>
            <a:pPr marL="342900" lvl="1" indent="-342900" fontAlgn="base"/>
            <a:r>
              <a:rPr lang="de-DE" sz="1600" dirty="0"/>
              <a:t>HTTP-REST</a:t>
            </a:r>
          </a:p>
          <a:p>
            <a:pPr marL="0" indent="0" fontAlgn="base">
              <a:buFont typeface="Wingdings 3" charset="2"/>
              <a:buNone/>
            </a:pPr>
            <a:endParaRPr lang="de-DE" altLang="de-DE" sz="1100" dirty="0"/>
          </a:p>
          <a:p>
            <a:pPr marL="0" indent="0" fontAlgn="base">
              <a:buNone/>
            </a:pPr>
            <a:r>
              <a:rPr lang="de-DE" sz="1600" dirty="0"/>
              <a:t>Was ist REST?</a:t>
            </a:r>
          </a:p>
          <a:p>
            <a:pPr marL="342900" marR="0" lvl="1" indent="-342900" fontAlgn="base"/>
            <a:r>
              <a:rPr lang="de-DE" sz="1600" dirty="0"/>
              <a:t>Baut auf HTTP als Protokoll auf</a:t>
            </a:r>
          </a:p>
          <a:p>
            <a:pPr marL="342900" marR="0" lvl="1" indent="-342900" fontAlgn="base"/>
            <a:r>
              <a:rPr lang="de-DE" sz="1600" dirty="0"/>
              <a:t>Datenaustausch via URL-Endpunkte </a:t>
            </a:r>
          </a:p>
          <a:p>
            <a:pPr marL="742950" lvl="2" indent="-342900" fontAlgn="base"/>
            <a:r>
              <a:rPr lang="de-DE" sz="1400" dirty="0"/>
              <a:t>z. B. POST /</a:t>
            </a:r>
            <a:r>
              <a:rPr lang="de-DE" sz="1400" dirty="0" err="1"/>
              <a:t>api</a:t>
            </a:r>
            <a:r>
              <a:rPr lang="de-DE" sz="1400" dirty="0"/>
              <a:t>/</a:t>
            </a:r>
            <a:r>
              <a:rPr lang="de-DE" sz="1400" dirty="0" err="1"/>
              <a:t>highscore</a:t>
            </a:r>
            <a:r>
              <a:rPr lang="de-DE" sz="1400" dirty="0"/>
              <a:t>, GET /</a:t>
            </a:r>
            <a:r>
              <a:rPr lang="de-DE" sz="1400" dirty="0" err="1"/>
              <a:t>api</a:t>
            </a:r>
            <a:r>
              <a:rPr lang="de-DE" sz="1400" dirty="0"/>
              <a:t>/</a:t>
            </a:r>
            <a:r>
              <a:rPr lang="de-DE" sz="1400" dirty="0" err="1"/>
              <a:t>alarmTime</a:t>
            </a:r>
            <a:endParaRPr lang="de-DE" sz="1400" dirty="0"/>
          </a:p>
          <a:p>
            <a:pPr marL="742950" lvl="2" indent="-342900" fontAlgn="base"/>
            <a:endParaRPr lang="de-DE" altLang="de-DE" sz="1400" dirty="0"/>
          </a:p>
          <a:p>
            <a:pPr marL="0" marR="0" indent="0" fontAlgn="base">
              <a:buNone/>
            </a:pPr>
            <a:r>
              <a:rPr lang="de-DE" sz="1600" dirty="0"/>
              <a:t>Vorteile der REST-API</a:t>
            </a:r>
          </a:p>
          <a:p>
            <a:pPr marL="342900" lvl="1" indent="-342900" fontAlgn="base"/>
            <a:r>
              <a:rPr lang="de-DE" sz="1600" dirty="0"/>
              <a:t>Einfache Integration</a:t>
            </a:r>
          </a:p>
          <a:p>
            <a:pPr marL="742950" lvl="2" indent="-342900" fontAlgn="base"/>
            <a:r>
              <a:rPr lang="de-DE" sz="1400" dirty="0"/>
              <a:t>Direkte HTTP-Aufrufe</a:t>
            </a:r>
          </a:p>
          <a:p>
            <a:pPr marL="342900" marR="0" lvl="1" indent="-342900" fontAlgn="base"/>
            <a:r>
              <a:rPr lang="de-DE" sz="1600" dirty="0"/>
              <a:t>simpler, strukturierter HTTP-Datenaustausch</a:t>
            </a:r>
          </a:p>
          <a:p>
            <a:pPr marL="342900" lvl="1" indent="-342900" fontAlgn="base"/>
            <a:r>
              <a:rPr lang="de-DE" sz="1600" dirty="0"/>
              <a:t>Einfaches </a:t>
            </a:r>
            <a:r>
              <a:rPr lang="de-DE" sz="1600" dirty="0" err="1"/>
              <a:t>Deployment</a:t>
            </a:r>
            <a:r>
              <a:rPr lang="de-DE" sz="1600" dirty="0"/>
              <a:t> auf </a:t>
            </a:r>
            <a:r>
              <a:rPr lang="de-DE" sz="1600" dirty="0" err="1"/>
              <a:t>Heroku</a:t>
            </a:r>
            <a:endParaRPr lang="de-DE" sz="1600" dirty="0"/>
          </a:p>
        </p:txBody>
      </p:sp>
      <p:pic>
        <p:nvPicPr>
          <p:cNvPr id="3" name="Grafik 2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0AA069F6-F856-0D71-642F-B76C73F7E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753" y="1442708"/>
            <a:ext cx="7025247" cy="248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04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07088-B41E-7CF0-3CFA-280857124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322481-4081-DBA9-E00C-221C6DCB2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B34747"/>
                </a:solidFill>
              </a:rPr>
              <a:t>Kommunikationsübersicht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B74E998-A126-CA82-FE09-A511FF2988D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6111" y="1853248"/>
            <a:ext cx="6400148" cy="2523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fontAlgn="base">
              <a:buNone/>
            </a:pPr>
            <a:r>
              <a:rPr lang="de-DE" sz="1600" dirty="0"/>
              <a:t>Weshalb Rest und nicht </a:t>
            </a:r>
            <a:r>
              <a:rPr lang="de-DE" sz="1600" dirty="0" err="1"/>
              <a:t>z.b.</a:t>
            </a:r>
            <a:r>
              <a:rPr lang="de-DE" sz="1600" dirty="0"/>
              <a:t> MQTT?</a:t>
            </a:r>
          </a:p>
          <a:p>
            <a:pPr marL="342900" lvl="1" indent="-342900" fontAlgn="base"/>
            <a:r>
              <a:rPr lang="de-DE" sz="1600" dirty="0"/>
              <a:t>Keine Echtzeit für den Datenaustausch nötig</a:t>
            </a:r>
          </a:p>
          <a:p>
            <a:pPr marL="342900" lvl="1" indent="-342900" fontAlgn="base"/>
            <a:r>
              <a:rPr lang="de-DE" sz="1600" dirty="0"/>
              <a:t>nur ein Arduino und ein Backend kommunizieren</a:t>
            </a:r>
          </a:p>
          <a:p>
            <a:pPr marL="342900" lvl="1" indent="-342900" fontAlgn="base"/>
            <a:r>
              <a:rPr lang="de-DE" sz="1600" dirty="0"/>
              <a:t>Weniger Komplexität</a:t>
            </a:r>
          </a:p>
          <a:p>
            <a:pPr marL="742950" lvl="2" indent="-342900" fontAlgn="base"/>
            <a:r>
              <a:rPr lang="de-DE" sz="1400" dirty="0"/>
              <a:t>Kein zusätzlicher MQTT-Broker nötig</a:t>
            </a:r>
          </a:p>
          <a:p>
            <a:pPr marL="342900" lvl="1" indent="-342900" fontAlgn="base"/>
            <a:r>
              <a:rPr lang="de-DE" sz="1600" dirty="0"/>
              <a:t>Einfache konstante Struktur durch das gesamte Projekt</a:t>
            </a:r>
          </a:p>
          <a:p>
            <a:pPr marL="742950" lvl="2" indent="-342900" fontAlgn="base"/>
            <a:r>
              <a:rPr lang="de-DE" sz="1400" dirty="0"/>
              <a:t>Im Web Frontend wird ohnehin schon auf HTTP gesetzt</a:t>
            </a:r>
          </a:p>
        </p:txBody>
      </p:sp>
      <p:pic>
        <p:nvPicPr>
          <p:cNvPr id="5" name="Grafik 4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A7AD25E5-6481-8FFB-695A-2DFA6A8AC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752" y="1326776"/>
            <a:ext cx="5582248" cy="197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3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E96E62-9791-6288-1C4A-05B860599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B34747"/>
                </a:solidFill>
              </a:rPr>
              <a:t>Inhaltsverzeichnis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3B28D84-266E-4C39-61EA-A398CB012B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6111" y="1853248"/>
            <a:ext cx="7617356" cy="4196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de-DE" altLang="de-DE" sz="1800" dirty="0">
                <a:solidFill>
                  <a:schemeClr val="bg1"/>
                </a:solidFill>
                <a:latin typeface="Arial" panose="020B0604020202020204" pitchFamily="34" charset="0"/>
              </a:rPr>
              <a:t>1. 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Projektidee und Ziel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2.  Übersicht über die Hauptkomponenten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 startAt="3"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„Der Wecker“ – Die wichtigsten Bauteile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 startAt="3"/>
              <a:tabLst/>
            </a:pPr>
            <a:r>
              <a:rPr lang="de-DE" altLang="de-DE" sz="1800" dirty="0">
                <a:solidFill>
                  <a:schemeClr val="bg1"/>
                </a:solidFill>
                <a:latin typeface="Arial" panose="020B0604020202020204" pitchFamily="34" charset="0"/>
              </a:rPr>
              <a:t>Schaltplan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 startAt="3"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Genereller Programmablauf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 startAt="3"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Kommunikationsübersicht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 startAt="3"/>
              <a:tabLst/>
            </a:pPr>
            <a:r>
              <a:rPr lang="de-DE" altLang="de-DE" sz="1800" dirty="0" err="1">
                <a:solidFill>
                  <a:schemeClr val="bg1"/>
                </a:solidFill>
                <a:latin typeface="Arial" panose="020B0604020202020204" pitchFamily="34" charset="0"/>
              </a:rPr>
              <a:t>Heroku</a:t>
            </a:r>
            <a:endParaRPr lang="de-DE" altLang="de-DE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 startAt="3"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Schwierigkeiten 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 startAt="3"/>
              <a:tabLst/>
            </a:pPr>
            <a:r>
              <a:rPr lang="de-DE" altLang="de-DE" sz="18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Aussichten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 startAt="3"/>
              <a:tabLst/>
            </a:pPr>
            <a:r>
              <a:rPr lang="de-DE" altLang="de-DE" sz="1800" dirty="0">
                <a:solidFill>
                  <a:schemeClr val="bg1"/>
                </a:solidFill>
                <a:latin typeface="Arial" panose="020B0604020202020204" pitchFamily="34" charset="0"/>
              </a:rPr>
              <a:t> Live Vorstellung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24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A8425-8A05-2474-F836-84D96832A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A4B84E-FC12-7535-7305-5C937DD41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B34747"/>
                </a:solidFill>
              </a:rPr>
              <a:t>Kommunikationsübersicht</a:t>
            </a:r>
          </a:p>
        </p:txBody>
      </p:sp>
      <p:pic>
        <p:nvPicPr>
          <p:cNvPr id="3" name="Grafik 2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4E5BE313-37AC-D113-0BFB-193F65B2C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111" y="3177363"/>
            <a:ext cx="5244353" cy="185463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8333519-DB04-8616-BC01-DA7511187555}"/>
              </a:ext>
            </a:extLst>
          </p:cNvPr>
          <p:cNvSpPr txBox="1"/>
          <p:nvPr/>
        </p:nvSpPr>
        <p:spPr>
          <a:xfrm>
            <a:off x="646111" y="1351364"/>
            <a:ext cx="6096000" cy="4503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de-DE" sz="1400" dirty="0">
                <a:latin typeface="+mj-lt"/>
                <a:ea typeface="+mj-ea"/>
                <a:cs typeface="+mj-cs"/>
              </a:rPr>
              <a:t>Arduino → Backend</a:t>
            </a:r>
          </a:p>
          <a:p>
            <a:pPr marL="742950" lvl="2" indent="-342900" fontAlgn="base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de-DE" sz="1200" dirty="0">
                <a:latin typeface="+mj-lt"/>
                <a:ea typeface="+mj-ea"/>
                <a:cs typeface="+mj-cs"/>
              </a:rPr>
              <a:t>POST /</a:t>
            </a:r>
            <a:r>
              <a:rPr lang="de-DE" sz="1200" dirty="0" err="1">
                <a:latin typeface="+mj-lt"/>
                <a:ea typeface="+mj-ea"/>
                <a:cs typeface="+mj-cs"/>
              </a:rPr>
              <a:t>api</a:t>
            </a:r>
            <a:r>
              <a:rPr lang="de-DE" sz="1200" dirty="0">
                <a:latin typeface="+mj-lt"/>
                <a:ea typeface="+mj-ea"/>
                <a:cs typeface="+mj-cs"/>
              </a:rPr>
              <a:t>/</a:t>
            </a:r>
            <a:r>
              <a:rPr lang="de-DE" sz="1200" dirty="0" err="1">
                <a:latin typeface="+mj-lt"/>
                <a:ea typeface="+mj-ea"/>
                <a:cs typeface="+mj-cs"/>
              </a:rPr>
              <a:t>highscore</a:t>
            </a:r>
            <a:r>
              <a:rPr lang="de-DE" sz="1200" dirty="0">
                <a:latin typeface="+mj-lt"/>
                <a:ea typeface="+mj-ea"/>
                <a:cs typeface="+mj-cs"/>
              </a:rPr>
              <a:t>: </a:t>
            </a:r>
          </a:p>
          <a:p>
            <a:pPr marL="1200150" lvl="3" indent="-342900" fontAlgn="base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de-DE" sz="1200" dirty="0">
                <a:latin typeface="+mj-lt"/>
                <a:ea typeface="+mj-ea"/>
                <a:cs typeface="+mj-cs"/>
              </a:rPr>
              <a:t>Senden von { </a:t>
            </a:r>
            <a:r>
              <a:rPr lang="de-DE" sz="1200" dirty="0" err="1">
                <a:latin typeface="+mj-lt"/>
                <a:ea typeface="+mj-ea"/>
                <a:cs typeface="+mj-cs"/>
              </a:rPr>
              <a:t>highscore</a:t>
            </a:r>
            <a:r>
              <a:rPr lang="de-DE" sz="1200" dirty="0">
                <a:latin typeface="+mj-lt"/>
                <a:ea typeface="+mj-ea"/>
                <a:cs typeface="+mj-cs"/>
              </a:rPr>
              <a:t>, </a:t>
            </a:r>
            <a:r>
              <a:rPr lang="de-DE" sz="1200" dirty="0" err="1">
                <a:latin typeface="+mj-lt"/>
                <a:ea typeface="+mj-ea"/>
                <a:cs typeface="+mj-cs"/>
              </a:rPr>
              <a:t>timeMin</a:t>
            </a:r>
            <a:r>
              <a:rPr lang="de-DE" sz="1200" dirty="0">
                <a:latin typeface="+mj-lt"/>
                <a:ea typeface="+mj-ea"/>
                <a:cs typeface="+mj-cs"/>
              </a:rPr>
              <a:t>, </a:t>
            </a:r>
            <a:r>
              <a:rPr lang="de-DE" sz="1200" dirty="0" err="1">
                <a:latin typeface="+mj-lt"/>
                <a:ea typeface="+mj-ea"/>
                <a:cs typeface="+mj-cs"/>
              </a:rPr>
              <a:t>timeSec</a:t>
            </a:r>
            <a:r>
              <a:rPr lang="de-DE" sz="1200" dirty="0">
                <a:latin typeface="+mj-lt"/>
                <a:ea typeface="+mj-ea"/>
                <a:cs typeface="+mj-cs"/>
              </a:rPr>
              <a:t> } als JSON</a:t>
            </a:r>
          </a:p>
          <a:p>
            <a:pPr lvl="1" rtl="0" fontAlgn="ctr"/>
            <a:endParaRPr lang="de-DE" sz="1050" b="1" i="0" dirty="0">
              <a:effectLst/>
              <a:latin typeface="Calibri" panose="020F0502020204030204" pitchFamily="34" charset="0"/>
            </a:endParaRPr>
          </a:p>
          <a:p>
            <a:pPr fontAlgn="base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de-DE" sz="1400" dirty="0">
                <a:latin typeface="+mj-lt"/>
                <a:ea typeface="+mj-ea"/>
                <a:cs typeface="+mj-cs"/>
              </a:rPr>
              <a:t>Backend → Arduino (bzw. Arduino holt Daten beim Backend)</a:t>
            </a:r>
          </a:p>
          <a:p>
            <a:pPr marL="742950" lvl="2" indent="-342900" fontAlgn="base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de-DE" sz="1200" dirty="0">
                <a:latin typeface="+mj-lt"/>
                <a:ea typeface="+mj-ea"/>
                <a:cs typeface="+mj-cs"/>
              </a:rPr>
              <a:t>GET /</a:t>
            </a:r>
            <a:r>
              <a:rPr lang="de-DE" sz="1200" dirty="0" err="1">
                <a:latin typeface="+mj-lt"/>
                <a:ea typeface="+mj-ea"/>
                <a:cs typeface="+mj-cs"/>
              </a:rPr>
              <a:t>api</a:t>
            </a:r>
            <a:r>
              <a:rPr lang="de-DE" sz="1200" dirty="0">
                <a:latin typeface="+mj-lt"/>
                <a:ea typeface="+mj-ea"/>
                <a:cs typeface="+mj-cs"/>
              </a:rPr>
              <a:t>/</a:t>
            </a:r>
            <a:r>
              <a:rPr lang="de-DE" sz="1200" dirty="0" err="1">
                <a:latin typeface="+mj-lt"/>
                <a:ea typeface="+mj-ea"/>
                <a:cs typeface="+mj-cs"/>
              </a:rPr>
              <a:t>alarmTime</a:t>
            </a:r>
            <a:r>
              <a:rPr lang="de-DE" sz="1200" dirty="0">
                <a:latin typeface="+mj-lt"/>
                <a:ea typeface="+mj-ea"/>
                <a:cs typeface="+mj-cs"/>
              </a:rPr>
              <a:t>: </a:t>
            </a:r>
          </a:p>
          <a:p>
            <a:pPr marL="1200150" lvl="3" indent="-342900" fontAlgn="base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de-DE" sz="1200" dirty="0">
                <a:latin typeface="+mj-lt"/>
                <a:ea typeface="+mj-ea"/>
                <a:cs typeface="+mj-cs"/>
              </a:rPr>
              <a:t>Arduino ruft diesen Endpunkt per </a:t>
            </a:r>
            <a:r>
              <a:rPr lang="de-DE" sz="1200" dirty="0" err="1">
                <a:latin typeface="+mj-lt"/>
                <a:ea typeface="+mj-ea"/>
                <a:cs typeface="+mj-cs"/>
              </a:rPr>
              <a:t>client.connect</a:t>
            </a:r>
            <a:r>
              <a:rPr lang="de-DE" sz="1200" dirty="0">
                <a:latin typeface="+mj-lt"/>
                <a:ea typeface="+mj-ea"/>
                <a:cs typeface="+mj-cs"/>
              </a:rPr>
              <a:t>(...) &amp; </a:t>
            </a:r>
            <a:r>
              <a:rPr lang="de-DE" sz="1200" dirty="0" err="1">
                <a:latin typeface="+mj-lt"/>
                <a:ea typeface="+mj-ea"/>
                <a:cs typeface="+mj-cs"/>
              </a:rPr>
              <a:t>client.print</a:t>
            </a:r>
            <a:r>
              <a:rPr lang="de-DE" sz="1200" dirty="0">
                <a:latin typeface="+mj-lt"/>
                <a:ea typeface="+mj-ea"/>
                <a:cs typeface="+mj-cs"/>
              </a:rPr>
              <a:t>("GET /</a:t>
            </a:r>
            <a:r>
              <a:rPr lang="de-DE" sz="1200" dirty="0" err="1">
                <a:latin typeface="+mj-lt"/>
                <a:ea typeface="+mj-ea"/>
                <a:cs typeface="+mj-cs"/>
              </a:rPr>
              <a:t>api</a:t>
            </a:r>
            <a:r>
              <a:rPr lang="de-DE" sz="1200" dirty="0">
                <a:latin typeface="+mj-lt"/>
                <a:ea typeface="+mj-ea"/>
                <a:cs typeface="+mj-cs"/>
              </a:rPr>
              <a:t>/</a:t>
            </a:r>
            <a:r>
              <a:rPr lang="de-DE" sz="1200" dirty="0" err="1">
                <a:latin typeface="+mj-lt"/>
                <a:ea typeface="+mj-ea"/>
                <a:cs typeface="+mj-cs"/>
              </a:rPr>
              <a:t>alarmTime</a:t>
            </a:r>
            <a:r>
              <a:rPr lang="de-DE" sz="1200" dirty="0">
                <a:latin typeface="+mj-lt"/>
                <a:ea typeface="+mj-ea"/>
                <a:cs typeface="+mj-cs"/>
              </a:rPr>
              <a:t> ...") auf</a:t>
            </a:r>
          </a:p>
          <a:p>
            <a:pPr marL="742950" lvl="2" indent="-342900" fontAlgn="base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de-DE" sz="1200" dirty="0">
                <a:latin typeface="+mj-lt"/>
                <a:ea typeface="+mj-ea"/>
                <a:cs typeface="+mj-cs"/>
              </a:rPr>
              <a:t>Antwort liefert JSON wie {"</a:t>
            </a:r>
            <a:r>
              <a:rPr lang="de-DE" sz="1200" dirty="0" err="1">
                <a:latin typeface="+mj-lt"/>
                <a:ea typeface="+mj-ea"/>
                <a:cs typeface="+mj-cs"/>
              </a:rPr>
              <a:t>alarmTime</a:t>
            </a:r>
            <a:r>
              <a:rPr lang="de-DE" sz="1200" dirty="0">
                <a:latin typeface="+mj-lt"/>
                <a:ea typeface="+mj-ea"/>
                <a:cs typeface="+mj-cs"/>
              </a:rPr>
              <a:t>":"HH:MM"}</a:t>
            </a:r>
          </a:p>
          <a:p>
            <a:pPr lvl="1" rtl="0" fontAlgn="ctr"/>
            <a:endParaRPr lang="de-DE" sz="1050" b="1" i="0" dirty="0">
              <a:effectLst/>
              <a:latin typeface="Calibri" panose="020F0502020204030204" pitchFamily="34" charset="0"/>
            </a:endParaRPr>
          </a:p>
          <a:p>
            <a:pPr fontAlgn="base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de-DE" sz="1400" dirty="0">
                <a:latin typeface="+mj-lt"/>
                <a:ea typeface="+mj-ea"/>
                <a:cs typeface="+mj-cs"/>
              </a:rPr>
              <a:t>Frontend → Backend</a:t>
            </a:r>
          </a:p>
          <a:p>
            <a:pPr marL="742950" lvl="2" indent="-342900" fontAlgn="base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de-DE" sz="1200" dirty="0">
                <a:latin typeface="+mj-lt"/>
                <a:ea typeface="+mj-ea"/>
                <a:cs typeface="+mj-cs"/>
              </a:rPr>
              <a:t>POST /</a:t>
            </a:r>
            <a:r>
              <a:rPr lang="de-DE" sz="1200" dirty="0" err="1">
                <a:latin typeface="+mj-lt"/>
                <a:ea typeface="+mj-ea"/>
                <a:cs typeface="+mj-cs"/>
              </a:rPr>
              <a:t>sendAlarm</a:t>
            </a:r>
            <a:r>
              <a:rPr lang="de-DE" sz="1200" dirty="0">
                <a:latin typeface="+mj-lt"/>
                <a:ea typeface="+mj-ea"/>
                <a:cs typeface="+mj-cs"/>
              </a:rPr>
              <a:t>: </a:t>
            </a:r>
          </a:p>
          <a:p>
            <a:pPr marL="1200150" lvl="3" indent="-342900" fontAlgn="base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de-DE" sz="1200" dirty="0">
                <a:latin typeface="+mj-lt"/>
                <a:ea typeface="+mj-ea"/>
                <a:cs typeface="+mj-cs"/>
              </a:rPr>
              <a:t>Nutzereingabe (Weckzeit) wird als JSON gesendet, z. B. { "time": "07:30" }</a:t>
            </a:r>
          </a:p>
          <a:p>
            <a:pPr marL="742950" lvl="2" indent="-342900" fontAlgn="base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de-DE" sz="1200" dirty="0">
                <a:latin typeface="+mj-lt"/>
                <a:ea typeface="+mj-ea"/>
                <a:cs typeface="+mj-cs"/>
              </a:rPr>
              <a:t>GET /</a:t>
            </a:r>
            <a:r>
              <a:rPr lang="de-DE" sz="1200" dirty="0" err="1">
                <a:latin typeface="+mj-lt"/>
                <a:ea typeface="+mj-ea"/>
                <a:cs typeface="+mj-cs"/>
              </a:rPr>
              <a:t>getHighscores</a:t>
            </a:r>
            <a:r>
              <a:rPr lang="de-DE" sz="1200" dirty="0">
                <a:latin typeface="+mj-lt"/>
                <a:ea typeface="+mj-ea"/>
                <a:cs typeface="+mj-cs"/>
              </a:rPr>
              <a:t>: </a:t>
            </a:r>
          </a:p>
          <a:p>
            <a:pPr marL="1200150" lvl="3" indent="-342900" fontAlgn="base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de-DE" sz="1200" dirty="0">
                <a:latin typeface="+mj-lt"/>
                <a:ea typeface="+mj-ea"/>
                <a:cs typeface="+mj-cs"/>
              </a:rPr>
              <a:t>Frontend ruft Liste ab → </a:t>
            </a:r>
            <a:r>
              <a:rPr lang="de-DE" sz="1200" dirty="0" err="1">
                <a:latin typeface="+mj-lt"/>
                <a:ea typeface="+mj-ea"/>
                <a:cs typeface="+mj-cs"/>
              </a:rPr>
              <a:t>bestScores</a:t>
            </a:r>
            <a:r>
              <a:rPr lang="de-DE" sz="1200" dirty="0">
                <a:latin typeface="+mj-lt"/>
                <a:ea typeface="+mj-ea"/>
                <a:cs typeface="+mj-cs"/>
              </a:rPr>
              <a:t> (Top-10) und </a:t>
            </a:r>
            <a:r>
              <a:rPr lang="de-DE" sz="1200" dirty="0" err="1">
                <a:latin typeface="+mj-lt"/>
                <a:ea typeface="+mj-ea"/>
                <a:cs typeface="+mj-cs"/>
              </a:rPr>
              <a:t>lastScore</a:t>
            </a:r>
            <a:endParaRPr lang="de-DE" sz="1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5803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10E70-0CA9-622A-A9F7-526CA4A41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B15975-6329-D722-B73E-87E85375D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B34747"/>
                </a:solidFill>
              </a:rPr>
              <a:t>Kommunikationsübersicht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BB785D4-26A8-3CC6-5DF9-4BB832481A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6111" y="2019960"/>
            <a:ext cx="6400148" cy="1774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fontAlgn="base">
              <a:buNone/>
            </a:pPr>
            <a:r>
              <a:rPr lang="de-DE" sz="1600" dirty="0"/>
              <a:t>Datenspeicherung</a:t>
            </a:r>
          </a:p>
          <a:p>
            <a:pPr marL="342900" marR="0" lvl="1" indent="-342900" fontAlgn="base"/>
            <a:r>
              <a:rPr lang="de-DE" sz="1600" dirty="0"/>
              <a:t>Backend speichert Highscores </a:t>
            </a:r>
          </a:p>
          <a:p>
            <a:pPr marL="742950" lvl="2" indent="-342900" fontAlgn="base"/>
            <a:r>
              <a:rPr lang="de-DE" sz="1400" dirty="0"/>
              <a:t>in JSON-Datei</a:t>
            </a:r>
          </a:p>
          <a:p>
            <a:pPr marL="342900" lvl="1" indent="-342900" fontAlgn="base"/>
            <a:r>
              <a:rPr lang="de-DE" sz="1600" dirty="0"/>
              <a:t>Remanente Speicherung</a:t>
            </a:r>
          </a:p>
          <a:p>
            <a:pPr marL="742950" lvl="2" indent="-342900" fontAlgn="base"/>
            <a:r>
              <a:rPr lang="de-DE" sz="1400" dirty="0"/>
              <a:t>Auch nach Neustart bleiben die Daten erhalten</a:t>
            </a:r>
          </a:p>
        </p:txBody>
      </p:sp>
      <p:pic>
        <p:nvPicPr>
          <p:cNvPr id="6" name="Grafik 5" descr="Ein Bild, das Text, Screenshot, Design, Schraubenfeder enthält.&#10;&#10;Automatisch generierte Beschreibung">
            <a:extLst>
              <a:ext uri="{FF2B5EF4-FFF2-40B4-BE49-F238E27FC236}">
                <a16:creationId xmlns:a16="http://schemas.microsoft.com/office/drawing/2014/main" id="{FBDCC78C-EF48-F536-E274-05709B986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787" y="1962716"/>
            <a:ext cx="4249102" cy="293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98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6272D-02C3-A1C8-23F3-248A833FE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C96BB3-E272-25B6-1F07-3A374E1E8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rgbClr val="B34747"/>
                </a:solidFill>
              </a:rPr>
              <a:t>Heroku</a:t>
            </a:r>
            <a:endParaRPr lang="de-DE" dirty="0">
              <a:solidFill>
                <a:srgbClr val="B34747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FBE4B5A-C3EC-C9F4-7B4B-6FAC171F88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6111" y="1342853"/>
            <a:ext cx="5449889" cy="5909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fontAlgn="base">
              <a:buNone/>
            </a:pPr>
            <a:r>
              <a:rPr lang="de-DE" sz="1400" dirty="0"/>
              <a:t>Was ist </a:t>
            </a:r>
            <a:r>
              <a:rPr lang="de-DE" sz="1400" dirty="0" err="1"/>
              <a:t>Heroku</a:t>
            </a:r>
            <a:r>
              <a:rPr lang="de-DE" sz="1400" dirty="0"/>
              <a:t>?</a:t>
            </a:r>
          </a:p>
          <a:p>
            <a:pPr marL="342900" lvl="1" indent="-342900" fontAlgn="base"/>
            <a:r>
              <a:rPr lang="de-DE" sz="1400" dirty="0" err="1"/>
              <a:t>Platform</a:t>
            </a:r>
            <a:r>
              <a:rPr lang="de-DE" sz="1400" dirty="0"/>
              <a:t>-</a:t>
            </a:r>
            <a:r>
              <a:rPr lang="de-DE" sz="1400" dirty="0" err="1"/>
              <a:t>as</a:t>
            </a:r>
            <a:r>
              <a:rPr lang="de-DE" sz="1400" dirty="0"/>
              <a:t>-a-Service (PaaS) </a:t>
            </a:r>
          </a:p>
          <a:p>
            <a:pPr marL="742950" lvl="2" indent="-342900" fontAlgn="base"/>
            <a:r>
              <a:rPr lang="de-DE" sz="1200" dirty="0"/>
              <a:t>schnelles, unkompliziertes Hosting</a:t>
            </a:r>
          </a:p>
          <a:p>
            <a:pPr marL="742950" lvl="1" indent="-285750" fontAlgn="ctr">
              <a:buFont typeface="Wingdings 3" charset="2"/>
              <a:buChar char="o"/>
            </a:pPr>
            <a:endParaRPr lang="de-DE" sz="1050" dirty="0"/>
          </a:p>
          <a:p>
            <a:pPr marL="0" indent="0" fontAlgn="base">
              <a:buNone/>
            </a:pPr>
            <a:r>
              <a:rPr lang="de-DE" sz="1400" dirty="0"/>
              <a:t>Wie wurden Backend und Frontend dort gehostet?</a:t>
            </a:r>
          </a:p>
          <a:p>
            <a:pPr marL="342900" lvl="1" indent="-342900" fontAlgn="base"/>
            <a:r>
              <a:rPr lang="de-DE" sz="1400" dirty="0"/>
              <a:t>Backend (Node.js): </a:t>
            </a:r>
          </a:p>
          <a:p>
            <a:pPr marL="742950" lvl="2" indent="-342900" fontAlgn="base"/>
            <a:r>
              <a:rPr lang="de-DE" sz="1200" dirty="0"/>
              <a:t>Läuft in einem sogenannten </a:t>
            </a:r>
            <a:r>
              <a:rPr lang="de-DE" sz="1200" dirty="0" err="1"/>
              <a:t>Dyno</a:t>
            </a:r>
            <a:r>
              <a:rPr lang="de-DE" sz="1200" dirty="0"/>
              <a:t>(Serverumgebung) auf </a:t>
            </a:r>
            <a:r>
              <a:rPr lang="de-DE" sz="1200" dirty="0" err="1"/>
              <a:t>Heroku</a:t>
            </a:r>
            <a:endParaRPr lang="de-DE" sz="1200" dirty="0"/>
          </a:p>
          <a:p>
            <a:pPr marL="342900" lvl="1" indent="-342900" fontAlgn="base"/>
            <a:r>
              <a:rPr lang="de-DE" sz="1400" dirty="0"/>
              <a:t>Frontend: </a:t>
            </a:r>
          </a:p>
          <a:p>
            <a:pPr marL="742950" lvl="2" indent="-342900" fontAlgn="base"/>
            <a:r>
              <a:rPr lang="de-DE" sz="1200" dirty="0"/>
              <a:t>Statische Dateien liegen im gleichen </a:t>
            </a:r>
            <a:r>
              <a:rPr lang="de-DE" sz="1200" dirty="0" err="1"/>
              <a:t>Dyno</a:t>
            </a:r>
            <a:endParaRPr lang="de-DE" sz="1200" dirty="0"/>
          </a:p>
          <a:p>
            <a:pPr marL="742950" lvl="1" indent="-285750" fontAlgn="ctr">
              <a:buFont typeface="Wingdings 3" charset="2"/>
              <a:buChar char="o"/>
            </a:pPr>
            <a:endParaRPr lang="de-DE" sz="1050" dirty="0"/>
          </a:p>
          <a:p>
            <a:pPr marL="0" marR="0" indent="0" fontAlgn="base">
              <a:buNone/>
            </a:pPr>
            <a:r>
              <a:rPr lang="de-DE" sz="1400" dirty="0"/>
              <a:t>Warum eine gute Lösung?</a:t>
            </a:r>
          </a:p>
          <a:p>
            <a:pPr marL="342900" lvl="1" indent="-342900" fontAlgn="base"/>
            <a:r>
              <a:rPr lang="de-DE" sz="1400" dirty="0"/>
              <a:t>Einfache Einrichtung</a:t>
            </a:r>
          </a:p>
          <a:p>
            <a:pPr marL="742950" lvl="2" indent="-342900" fontAlgn="base"/>
            <a:r>
              <a:rPr lang="de-DE" sz="1200" dirty="0"/>
              <a:t>Erlaubt </a:t>
            </a:r>
            <a:r>
              <a:rPr lang="de-DE" sz="1200" dirty="0" err="1"/>
              <a:t>Deployment</a:t>
            </a:r>
            <a:r>
              <a:rPr lang="de-DE" sz="1200" dirty="0"/>
              <a:t> per einfachem </a:t>
            </a:r>
            <a:r>
              <a:rPr lang="de-DE" sz="1200" dirty="0" err="1"/>
              <a:t>Git</a:t>
            </a:r>
            <a:r>
              <a:rPr lang="de-DE" sz="1200" dirty="0"/>
              <a:t>-Push</a:t>
            </a:r>
          </a:p>
          <a:p>
            <a:pPr marL="342900" lvl="1" indent="-342900" fontAlgn="base"/>
            <a:r>
              <a:rPr lang="de-DE" sz="1400" dirty="0"/>
              <a:t>Professionelle Plattform</a:t>
            </a:r>
          </a:p>
          <a:p>
            <a:pPr marL="742950" lvl="2" indent="-342900" fontAlgn="base"/>
            <a:r>
              <a:rPr lang="de-DE" sz="1200" dirty="0"/>
              <a:t>Ideal für Node.js-Apps und statische </a:t>
            </a:r>
            <a:r>
              <a:rPr lang="de-DE" sz="1200" dirty="0" err="1"/>
              <a:t>Frontends</a:t>
            </a:r>
            <a:endParaRPr lang="de-DE" sz="1200" dirty="0"/>
          </a:p>
          <a:p>
            <a:pPr marL="342900" lvl="1" indent="-342900" fontAlgn="base"/>
            <a:r>
              <a:rPr lang="de-DE" sz="1400" dirty="0"/>
              <a:t>REST/HTTP-Ansätze funktionieren nahtlos (perfekte Integration)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de-DE" altLang="de-DE" sz="1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81459D0-0EA6-4C17-B35B-347FC140D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5684" y="1417903"/>
            <a:ext cx="3743325" cy="492442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5A6341A-B44C-17C1-3784-E809C0E57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950" y="3837253"/>
            <a:ext cx="172402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9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93D05-040E-78B8-3D6F-AC903C1DB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CD2A88-E244-8F79-7835-80B3041C4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B34747"/>
                </a:solidFill>
              </a:rPr>
              <a:t>Schwierigkeiten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C6258BE-9ED7-F9A8-7FF3-FC34E010F6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6111" y="1853248"/>
            <a:ext cx="7786689" cy="294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1" indent="-342900" fontAlgn="base"/>
            <a:r>
              <a:rPr lang="de-DE" sz="1400" dirty="0"/>
              <a:t>3,3V vs. 5V Komponenten</a:t>
            </a:r>
          </a:p>
          <a:p>
            <a:pPr marL="742950" lvl="2" indent="-342900" fontAlgn="base"/>
            <a:r>
              <a:rPr lang="de-DE" sz="1200" dirty="0"/>
              <a:t>Datenblätter oft inkorrekt aufgrund von Nachbauten im Netz</a:t>
            </a:r>
          </a:p>
          <a:p>
            <a:pPr marL="742950" lvl="2" indent="-342900" fontAlgn="base"/>
            <a:r>
              <a:rPr lang="de-DE" sz="1200" dirty="0"/>
              <a:t>DF Player mini „eigentlich“ für 3,3V geeignet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de-DE" sz="1600" dirty="0">
              <a:solidFill>
                <a:schemeClr val="bg1"/>
              </a:solidFill>
            </a:endParaRPr>
          </a:p>
          <a:p>
            <a:pPr fontAlgn="base"/>
            <a:r>
              <a:rPr lang="de-DE" sz="1400" dirty="0"/>
              <a:t>Ultraschallsensoren vs. Infrarotsensoren</a:t>
            </a:r>
          </a:p>
          <a:p>
            <a:pPr lvl="1" indent="-342900" fontAlgn="base"/>
            <a:r>
              <a:rPr lang="de-DE" sz="1400" dirty="0"/>
              <a:t>Hochfrequente Lieder können Messung stören</a:t>
            </a:r>
          </a:p>
          <a:p>
            <a:pPr lvl="1" indent="-342900" fontAlgn="base"/>
            <a:r>
              <a:rPr lang="de-DE" sz="1400" dirty="0"/>
              <a:t>IR Sensoren wären hier vorteilhafter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de-DE" altLang="de-DE" sz="1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de-DE" altLang="de-DE" sz="1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40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3EF26-B4E0-5E0A-84CC-DF8134823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00169B-4A89-1F89-03C8-8C00C14E7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B34747"/>
                </a:solidFill>
              </a:rPr>
              <a:t>Aussichten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F9A7F3A-BE88-1249-B9A8-5CC72BEA24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6111" y="1853248"/>
            <a:ext cx="7786689" cy="3452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fontAlgn="base">
              <a:buNone/>
            </a:pPr>
            <a:r>
              <a:rPr lang="de-DE" altLang="de-DE" sz="1400" dirty="0"/>
              <a:t>Mögliche Optimierungen und Erweiterungen:</a:t>
            </a:r>
          </a:p>
          <a:p>
            <a:pPr marL="342900" lvl="1" indent="-342900" fontAlgn="base"/>
            <a:r>
              <a:rPr lang="de-DE" sz="1400" dirty="0"/>
              <a:t>Min und Max Abstand von Sensor 1 über Frontend setzen</a:t>
            </a:r>
          </a:p>
          <a:p>
            <a:pPr marL="342900" lvl="1" indent="-342900" fontAlgn="base"/>
            <a:r>
              <a:rPr lang="de-DE" sz="1400" dirty="0"/>
              <a:t>Integration von Spotify oder anderem Streaming Dienst</a:t>
            </a:r>
          </a:p>
          <a:p>
            <a:pPr marL="342900" lvl="1" indent="-342900" fontAlgn="base"/>
            <a:r>
              <a:rPr lang="de-DE" sz="1400" dirty="0"/>
              <a:t>Kompetitiver Modus, wenn zwei Personen einen interaktiven Wecker besitzen</a:t>
            </a:r>
          </a:p>
          <a:p>
            <a:pPr marL="342900" lvl="1" indent="-342900" fontAlgn="base"/>
            <a:r>
              <a:rPr lang="de-DE" sz="1400" dirty="0"/>
              <a:t>Integration des „Konterbiers“</a:t>
            </a:r>
          </a:p>
          <a:p>
            <a:pPr lvl="1" indent="-342900" fontAlgn="base"/>
            <a:r>
              <a:rPr lang="de-DE" sz="1400" dirty="0"/>
              <a:t>Über Kamera oder Gewichtserkennung</a:t>
            </a:r>
          </a:p>
          <a:p>
            <a:pPr lvl="1" indent="-342900" fontAlgn="base"/>
            <a:r>
              <a:rPr lang="de-DE" sz="1400" dirty="0"/>
              <a:t>Nach dem Treffer, muss das Bier geleert werden</a:t>
            </a:r>
          </a:p>
          <a:p>
            <a:pPr lvl="1" indent="-342900" fontAlgn="base"/>
            <a:r>
              <a:rPr lang="de-DE" sz="1400" dirty="0"/>
              <a:t>Zusätzlicher Highscore und Achievements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de-DE" altLang="de-DE" sz="1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de-DE" altLang="de-DE" sz="1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07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2DBAE-4094-ED32-7ED3-0489FE752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DFF123-78A8-10CE-DF6B-D05FA5C45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7686"/>
            <a:ext cx="12192000" cy="4702627"/>
          </a:xfrm>
        </p:spPr>
        <p:txBody>
          <a:bodyPr anchor="ctr"/>
          <a:lstStyle/>
          <a:p>
            <a:pPr algn="ctr"/>
            <a:r>
              <a:rPr lang="de-DE" dirty="0">
                <a:solidFill>
                  <a:srgbClr val="B34747"/>
                </a:solidFill>
              </a:rPr>
              <a:t>Livevorstellung</a:t>
            </a:r>
          </a:p>
        </p:txBody>
      </p:sp>
    </p:spTree>
    <p:extLst>
      <p:ext uri="{BB962C8B-B14F-4D97-AF65-F5344CB8AC3E}">
        <p14:creationId xmlns:p14="http://schemas.microsoft.com/office/powerpoint/2010/main" val="4218635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EE568-CEB7-0DB2-35FB-9A14CF08F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1E9E4-B4AF-7359-16EE-FD41D4021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B34747"/>
                </a:solidFill>
              </a:rPr>
              <a:t>Projektidee und Ziel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7D246ED-C1AB-DA2D-06DE-8E1362D278B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6111" y="1404407"/>
            <a:ext cx="8904289" cy="4744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Idee:</a:t>
            </a:r>
            <a:endParaRPr lang="de-DE" altLang="de-DE" sz="1800" dirty="0">
              <a:solidFill>
                <a:schemeClr val="bg1"/>
              </a:solidFill>
            </a:endParaRPr>
          </a:p>
          <a:p>
            <a:r>
              <a:rPr lang="de-DE" sz="1600" dirty="0">
                <a:solidFill>
                  <a:schemeClr val="bg1"/>
                </a:solidFill>
              </a:rPr>
              <a:t>Einen Wecker zu entwickeln, mit spannender und unterhaltsamer Abschaltmechanik</a:t>
            </a:r>
          </a:p>
          <a:p>
            <a:r>
              <a:rPr lang="de-DE" sz="1600" dirty="0">
                <a:solidFill>
                  <a:schemeClr val="bg1"/>
                </a:solidFill>
              </a:rPr>
              <a:t>Gamification durch Highscores</a:t>
            </a:r>
          </a:p>
          <a:p>
            <a:r>
              <a:rPr lang="de-DE" sz="1600" dirty="0">
                <a:solidFill>
                  <a:schemeClr val="bg1"/>
                </a:solidFill>
              </a:rPr>
              <a:t>Kein </a:t>
            </a:r>
            <a:r>
              <a:rPr lang="de-DE" sz="1600" dirty="0" err="1">
                <a:solidFill>
                  <a:schemeClr val="bg1"/>
                </a:solidFill>
              </a:rPr>
              <a:t>Snoozen</a:t>
            </a:r>
            <a:r>
              <a:rPr lang="de-DE" sz="1600" dirty="0">
                <a:solidFill>
                  <a:schemeClr val="bg1"/>
                </a:solidFill>
              </a:rPr>
              <a:t> mehr, um ein gesundes Aufstehen zu fördern</a:t>
            </a:r>
          </a:p>
          <a:p>
            <a:r>
              <a:rPr lang="de-DE" sz="1600" dirty="0">
                <a:solidFill>
                  <a:schemeClr val="bg1"/>
                </a:solidFill>
              </a:rPr>
              <a:t>Ein dynamischer Start in den Tag dank interaktiver Elemente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de-DE" sz="1600" dirty="0">
              <a:solidFill>
                <a:schemeClr val="bg1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de-DE" sz="1600" dirty="0">
              <a:solidFill>
                <a:schemeClr val="bg1"/>
              </a:solidFill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sz="1800" dirty="0">
                <a:solidFill>
                  <a:schemeClr val="bg1"/>
                </a:solidFill>
              </a:rPr>
              <a:t>Ziel:</a:t>
            </a:r>
          </a:p>
          <a:p>
            <a:r>
              <a:rPr lang="de-DE" sz="1600" dirty="0"/>
              <a:t>Interaktiven Wecker entwickeln</a:t>
            </a:r>
          </a:p>
          <a:p>
            <a:r>
              <a:rPr lang="de-DE" sz="1600" dirty="0"/>
              <a:t>Web-Frontend, um online die Weckzeit zu stellen und Highscores abzurufen</a:t>
            </a:r>
          </a:p>
          <a:p>
            <a:r>
              <a:rPr lang="de-DE" sz="1600" dirty="0"/>
              <a:t>Hosten von Backend und Frontend für die remanente Speicherung der Daten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de-DE" altLang="de-DE" sz="1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de-DE" altLang="de-DE" sz="1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63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57E61-E8B4-A93E-6709-7FFDE3C4B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85C897-FA31-7280-606C-DE9BADC9F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B34747"/>
                </a:solidFill>
              </a:rPr>
              <a:t>Die Hauptkomponenten</a:t>
            </a:r>
            <a:br>
              <a:rPr lang="de-DE" dirty="0">
                <a:solidFill>
                  <a:srgbClr val="B34747"/>
                </a:solidFill>
              </a:rPr>
            </a:br>
            <a:endParaRPr lang="de-DE" dirty="0">
              <a:solidFill>
                <a:srgbClr val="B34747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4714061-F05D-8DA9-7949-F8FA9D5CEB5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6111" y="3253631"/>
            <a:ext cx="544988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de-DE" altLang="de-DE" sz="1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Grafik 7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FA86DC57-D2DB-F532-C3CB-518966D4B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1853248"/>
            <a:ext cx="11325225" cy="400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895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8034E-D915-BA72-8F79-9AA4A7B1D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24777-33F0-E111-F681-EAA7D1415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B34747"/>
                </a:solidFill>
              </a:rPr>
              <a:t>Der Wecker – Die wichtigsten Bauteile</a:t>
            </a:r>
          </a:p>
        </p:txBody>
      </p:sp>
      <p:pic>
        <p:nvPicPr>
          <p:cNvPr id="8" name="Inhaltsplatzhalter 7" descr="Ein Bild, das Elektrische Leitungen, Elektronik, Kabel, Stromversorgung enthält.&#10;&#10;Automatisch generierte Beschreibung">
            <a:extLst>
              <a:ext uri="{FF2B5EF4-FFF2-40B4-BE49-F238E27FC236}">
                <a16:creationId xmlns:a16="http://schemas.microsoft.com/office/drawing/2014/main" id="{547637D3-BF99-1F80-B47D-439DBCBB40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96922" y="3102116"/>
            <a:ext cx="5053879" cy="3805274"/>
          </a:xfrm>
        </p:spPr>
      </p:pic>
      <p:pic>
        <p:nvPicPr>
          <p:cNvPr id="10" name="Grafik 9" descr="Ein Bild, das Haushaltsgerät, Im Haus, Mixer, Fernbedienung enthält.&#10;&#10;Automatisch generierte Beschreibung">
            <a:extLst>
              <a:ext uri="{FF2B5EF4-FFF2-40B4-BE49-F238E27FC236}">
                <a16:creationId xmlns:a16="http://schemas.microsoft.com/office/drawing/2014/main" id="{E9D67397-15F2-96DE-047B-40E4A1D50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199" y="1403029"/>
            <a:ext cx="4107273" cy="545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10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0C55D-EC43-B99F-E336-2DCBFBA97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2996E6-5077-86CA-8CBF-12208AEBE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B34747"/>
                </a:solidFill>
              </a:rPr>
              <a:t>Der Wecker – Die wichtigsten Bauteile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89684F0-DE72-AEF2-588F-06FCCDE2C0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6111" y="2022525"/>
            <a:ext cx="5841775" cy="4329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de-DE" sz="1600" dirty="0"/>
              <a:t>Arduino MKR1010 WiFi</a:t>
            </a:r>
          </a:p>
          <a:p>
            <a:r>
              <a:rPr lang="de-DE" sz="1400" dirty="0"/>
              <a:t>Enthält WLAN-Funktionalität, 3,3 V Logik</a:t>
            </a:r>
          </a:p>
          <a:p>
            <a:r>
              <a:rPr lang="de-DE" sz="1400" dirty="0"/>
              <a:t>Steuert alle Sensoren, </a:t>
            </a:r>
            <a:r>
              <a:rPr lang="de-DE" sz="1400" dirty="0" err="1"/>
              <a:t>DFPlayer</a:t>
            </a:r>
            <a:r>
              <a:rPr lang="de-DE" sz="1400" dirty="0"/>
              <a:t> &amp; Display</a:t>
            </a:r>
          </a:p>
          <a:p>
            <a:r>
              <a:rPr lang="de-DE" sz="1400" dirty="0"/>
              <a:t>Kommuniziert mit dem Backend über Rest-API</a:t>
            </a:r>
          </a:p>
          <a:p>
            <a:endParaRPr lang="de-DE" sz="1400" dirty="0"/>
          </a:p>
          <a:p>
            <a:pPr marL="0" indent="0">
              <a:buFont typeface="Wingdings 3" charset="2"/>
              <a:buNone/>
            </a:pPr>
            <a:r>
              <a:rPr lang="de-DE" sz="1600" dirty="0"/>
              <a:t>Wichtige Bibliothek:</a:t>
            </a:r>
          </a:p>
          <a:p>
            <a:pPr marL="0" marR="0"/>
            <a:r>
              <a:rPr lang="de-DE" sz="1600" dirty="0" err="1"/>
              <a:t>WiFiNINA.h</a:t>
            </a:r>
            <a:endParaRPr lang="de-DE" sz="1600" dirty="0"/>
          </a:p>
          <a:p>
            <a:pPr marL="800100" lvl="2"/>
            <a:r>
              <a:rPr lang="de-DE" sz="1400" dirty="0"/>
              <a:t>Stellt WLAN-Funktionalität für den Arduino MKR1010 bereit</a:t>
            </a:r>
          </a:p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endParaRPr lang="de-DE" sz="1400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de-DE" altLang="de-DE" sz="1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21B0FE4-5585-AB4A-1746-D4C69D8B0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706" y="1578971"/>
            <a:ext cx="4883183" cy="370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9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51D4A-B77D-7BF2-1AAE-5FA84653D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049CBE-B01F-0EF8-AB94-66F13CAAA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B34747"/>
                </a:solidFill>
              </a:rPr>
              <a:t>Der Wecker – Die wichtigsten Bauteile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2125C56-E21B-491C-DEAF-FD82C4DFCF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6111" y="1766362"/>
            <a:ext cx="6814232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>
              <a:buFont typeface="Wingdings 3" charset="2"/>
              <a:buNone/>
            </a:pPr>
            <a:r>
              <a:rPr lang="de-DE" sz="1600" dirty="0"/>
              <a:t>Ultraschallsensoren HC-SR04</a:t>
            </a:r>
          </a:p>
          <a:p>
            <a:pPr marL="0" marR="0"/>
            <a:r>
              <a:rPr lang="de-DE" sz="1600" dirty="0"/>
              <a:t>Abstandsmessung für die Abschaltmechanik</a:t>
            </a:r>
          </a:p>
          <a:p>
            <a:pPr marL="0" marR="0"/>
            <a:r>
              <a:rPr lang="de-DE" sz="1600" dirty="0"/>
              <a:t>Messbereich ca. 2cm - 500cm</a:t>
            </a:r>
          </a:p>
          <a:p>
            <a:pPr marL="0" marR="0"/>
            <a:r>
              <a:rPr lang="de-DE" sz="1600" dirty="0"/>
              <a:t>Sendet kurze Ultraschallimpulse (40 kHz) aus</a:t>
            </a:r>
          </a:p>
          <a:p>
            <a:pPr marL="800100" lvl="2"/>
            <a:r>
              <a:rPr lang="de-DE" sz="1400" dirty="0"/>
              <a:t>Impulse prallen von Objekt ab und werden vom Empfänger des Sensors erkannt</a:t>
            </a:r>
          </a:p>
          <a:p>
            <a:pPr marL="0" marR="0"/>
            <a:r>
              <a:rPr lang="de-DE" sz="1600" dirty="0"/>
              <a:t>Aus der so entstanden Laufzeit des Schalls, kann die Distanz ermittelt werden</a:t>
            </a:r>
          </a:p>
          <a:p>
            <a:endParaRPr lang="de-DE" sz="1600" dirty="0"/>
          </a:p>
          <a:p>
            <a:pPr marL="0" indent="0">
              <a:buFont typeface="Wingdings 3" charset="2"/>
              <a:buNone/>
            </a:pPr>
            <a:r>
              <a:rPr lang="de-DE" sz="1600" dirty="0"/>
              <a:t>Wichtige Bibliothek:</a:t>
            </a:r>
          </a:p>
          <a:p>
            <a:pPr marL="0" marR="0"/>
            <a:r>
              <a:rPr lang="de-DE" sz="1600" dirty="0" err="1"/>
              <a:t>NewPing.h</a:t>
            </a:r>
            <a:endParaRPr lang="de-DE" sz="1600" dirty="0"/>
          </a:p>
          <a:p>
            <a:pPr marL="800100" lvl="2"/>
            <a:r>
              <a:rPr lang="de-DE" sz="1400" dirty="0"/>
              <a:t>Ermöglicht einfache Ansteuerung der Ultraschallsensoren</a:t>
            </a:r>
          </a:p>
          <a:p>
            <a:pPr marL="800100" lvl="2"/>
            <a:r>
              <a:rPr lang="de-DE" sz="1400" dirty="0"/>
              <a:t>Stellt Methoden für die Berechnung der Entfernung bereit</a:t>
            </a:r>
          </a:p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endParaRPr lang="de-DE" sz="1400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de-DE" altLang="de-DE" sz="1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F3C5839-25AF-8880-A43A-78A68B2FB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486" y="4613296"/>
            <a:ext cx="1948155" cy="216461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D2E8CAF-74A9-63C8-66AD-99A6C8BC7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239" y="1822471"/>
            <a:ext cx="367665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8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CE7D5-52B9-6E0C-173C-D1CF17A12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D8292-9394-9D4F-7D26-E61ED5CF0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B34747"/>
                </a:solidFill>
              </a:rPr>
              <a:t>Der Wecker – Die wichtigsten Bauteile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544B7C0-797B-D3FF-D96E-DF9E06E8B3D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6111" y="1545472"/>
            <a:ext cx="6814232" cy="547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Font typeface="Wingdings 3" charset="2"/>
              <a:buNone/>
            </a:pPr>
            <a:r>
              <a:rPr lang="de-DE" sz="1600" dirty="0" err="1"/>
              <a:t>DFPlayer</a:t>
            </a:r>
            <a:r>
              <a:rPr lang="de-DE" sz="1600" dirty="0"/>
              <a:t> Mini + Lautsprecher</a:t>
            </a:r>
          </a:p>
          <a:p>
            <a:pPr marR="0"/>
            <a:r>
              <a:rPr lang="de-DE" sz="1600" dirty="0"/>
              <a:t>Kompakter MP3-Player</a:t>
            </a:r>
          </a:p>
          <a:p>
            <a:pPr marL="800100" lvl="2"/>
            <a:r>
              <a:rPr lang="de-DE" sz="1400" dirty="0"/>
              <a:t>integrierter SD-Kartenslot</a:t>
            </a:r>
          </a:p>
          <a:p>
            <a:pPr marR="0"/>
            <a:r>
              <a:rPr lang="de-DE" sz="1600" dirty="0"/>
              <a:t>Einfache Ansteuerung: </a:t>
            </a:r>
          </a:p>
          <a:p>
            <a:pPr marL="800100" lvl="2"/>
            <a:r>
              <a:rPr lang="de-DE" sz="1400" dirty="0"/>
              <a:t>Gesteuert über Pin-Signale (PLAY_PIN, STOP_PIN)</a:t>
            </a:r>
          </a:p>
          <a:p>
            <a:pPr marR="0"/>
            <a:r>
              <a:rPr lang="de-DE" sz="1600" dirty="0"/>
              <a:t>Integrierter Verstärker: </a:t>
            </a:r>
          </a:p>
          <a:p>
            <a:pPr marL="800100" lvl="2"/>
            <a:r>
              <a:rPr lang="de-DE" sz="1400" dirty="0"/>
              <a:t>Lautsprecher kann direkt angeschlossen werden</a:t>
            </a:r>
          </a:p>
          <a:p>
            <a:pPr marR="0"/>
            <a:r>
              <a:rPr lang="de-DE" sz="1600" dirty="0"/>
              <a:t>Flexibler Spannungsbereich: </a:t>
            </a:r>
          </a:p>
          <a:p>
            <a:pPr marL="800100" lvl="2"/>
            <a:r>
              <a:rPr lang="de-DE" sz="1400" dirty="0"/>
              <a:t>mit 3,2 V–5 V nutzbar, daher vielseitig in Mikrocontroller-Projekten einsetzbar</a:t>
            </a:r>
          </a:p>
          <a:p>
            <a:pPr marL="0" marR="0"/>
            <a:endParaRPr lang="de-DE" sz="1600" dirty="0"/>
          </a:p>
          <a:p>
            <a:pPr marL="0" marR="0" indent="0">
              <a:buNone/>
            </a:pPr>
            <a:endParaRPr lang="de-DE" sz="1400" dirty="0"/>
          </a:p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endParaRPr lang="de-DE" sz="1400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de-DE" altLang="de-DE" sz="1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FDA2730-4890-1B3F-80F8-3A65CA552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231" y="1693627"/>
            <a:ext cx="3882658" cy="347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21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8A108-0C84-9E63-14F4-D4128815D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793EFD-8BC9-C4D5-23E0-553E4B4D1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B34747"/>
                </a:solidFill>
              </a:rPr>
              <a:t>Der Wecker – Die wichtigsten Bauteile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6C37905-B9DD-26E1-93E2-9FFEEBB2C7F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6111" y="1758351"/>
            <a:ext cx="5841775" cy="4857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Font typeface="Wingdings 3" charset="2"/>
              <a:buNone/>
            </a:pPr>
            <a:r>
              <a:rPr lang="de-DE" sz="1600" dirty="0"/>
              <a:t>KY-040 Encoder</a:t>
            </a:r>
          </a:p>
          <a:p>
            <a:r>
              <a:rPr lang="de-DE" sz="1600" dirty="0"/>
              <a:t>Drehsensor + Taster</a:t>
            </a:r>
          </a:p>
          <a:p>
            <a:r>
              <a:rPr lang="de-DE" sz="1600" dirty="0"/>
              <a:t>Ermöglicht das Einstellen der Weckzeit am Gerät</a:t>
            </a:r>
          </a:p>
          <a:p>
            <a:r>
              <a:rPr lang="de-DE" sz="1600" dirty="0"/>
              <a:t>Dimmen des Displays</a:t>
            </a:r>
          </a:p>
          <a:p>
            <a:r>
              <a:rPr lang="de-DE" sz="1600" dirty="0"/>
              <a:t>Alarm kann über Tastendruck abgestellt werden</a:t>
            </a:r>
          </a:p>
          <a:p>
            <a:pPr marL="0" indent="0">
              <a:buFont typeface="Wingdings 3" charset="2"/>
              <a:buNone/>
            </a:pPr>
            <a:endParaRPr lang="de-DE" sz="1600" dirty="0"/>
          </a:p>
          <a:p>
            <a:pPr marL="0" indent="0">
              <a:buFont typeface="Wingdings 3" charset="2"/>
              <a:buNone/>
            </a:pPr>
            <a:r>
              <a:rPr lang="de-DE" sz="1600" dirty="0"/>
              <a:t>Wichtige Bibliothek:</a:t>
            </a:r>
          </a:p>
          <a:p>
            <a:pPr marL="0" marR="0"/>
            <a:r>
              <a:rPr lang="de-DE" sz="1600" dirty="0" err="1"/>
              <a:t>Encoder.h</a:t>
            </a:r>
            <a:endParaRPr lang="de-DE" sz="1600" dirty="0"/>
          </a:p>
          <a:p>
            <a:pPr marL="800100" lvl="2"/>
            <a:r>
              <a:rPr lang="de-DE" sz="1400" dirty="0"/>
              <a:t>Auslesen der Drehimpulse und der Taster-Eingaben</a:t>
            </a:r>
          </a:p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endParaRPr lang="de-DE" sz="1400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de-DE" altLang="de-DE" sz="1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Grafik 6" descr="Ein Bild, das Text, Box, Behälter, Design enthält.&#10;&#10;Automatisch generierte Beschreibung">
            <a:extLst>
              <a:ext uri="{FF2B5EF4-FFF2-40B4-BE49-F238E27FC236}">
                <a16:creationId xmlns:a16="http://schemas.microsoft.com/office/drawing/2014/main" id="{32C257D2-3682-A780-1EA6-A232261CD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837" y="0"/>
            <a:ext cx="3768284" cy="500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3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Benutzerdefiniert 1">
      <a:dk1>
        <a:sysClr val="windowText" lastClr="000000"/>
      </a:dk1>
      <a:lt1>
        <a:srgbClr val="000000"/>
      </a:lt1>
      <a:dk2>
        <a:srgbClr val="000000"/>
      </a:dk2>
      <a:lt2>
        <a:srgbClr val="000000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1057</Words>
  <Application>Microsoft Office PowerPoint</Application>
  <PresentationFormat>Breitbild</PresentationFormat>
  <Paragraphs>261</Paragraphs>
  <Slides>25</Slides>
  <Notes>25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0" baseType="lpstr">
      <vt:lpstr>Aptos</vt:lpstr>
      <vt:lpstr>Arial</vt:lpstr>
      <vt:lpstr>Calibri</vt:lpstr>
      <vt:lpstr>Wingdings 3</vt:lpstr>
      <vt:lpstr>Ion</vt:lpstr>
      <vt:lpstr>Interaktiver Wecker</vt:lpstr>
      <vt:lpstr>Inhaltsverzeichnis</vt:lpstr>
      <vt:lpstr>Projektidee und Ziel</vt:lpstr>
      <vt:lpstr>Die Hauptkomponenten </vt:lpstr>
      <vt:lpstr>Der Wecker – Die wichtigsten Bauteile</vt:lpstr>
      <vt:lpstr>Der Wecker – Die wichtigsten Bauteile</vt:lpstr>
      <vt:lpstr>Der Wecker – Die wichtigsten Bauteile</vt:lpstr>
      <vt:lpstr>Der Wecker – Die wichtigsten Bauteile</vt:lpstr>
      <vt:lpstr>Der Wecker – Die wichtigsten Bauteile</vt:lpstr>
      <vt:lpstr>Der Wecker – Die wichtigsten Bauteile</vt:lpstr>
      <vt:lpstr>Der Wecker – Die wichtigsten Bauteile</vt:lpstr>
      <vt:lpstr>Schaltplan</vt:lpstr>
      <vt:lpstr>Programmablauf – Weckzeit setzen: </vt:lpstr>
      <vt:lpstr>Programmablauf – Alarm auslösen: </vt:lpstr>
      <vt:lpstr>Programmablauf – Sensorik: </vt:lpstr>
      <vt:lpstr>Programmablauf  - Der Highscore</vt:lpstr>
      <vt:lpstr>Programmablauf – Highscore senden: </vt:lpstr>
      <vt:lpstr>Kommunikationsübersicht</vt:lpstr>
      <vt:lpstr>Kommunikationsübersicht</vt:lpstr>
      <vt:lpstr>Kommunikationsübersicht</vt:lpstr>
      <vt:lpstr>Kommunikationsübersicht</vt:lpstr>
      <vt:lpstr>Heroku</vt:lpstr>
      <vt:lpstr>Schwierigkeiten</vt:lpstr>
      <vt:lpstr>Aussichten</vt:lpstr>
      <vt:lpstr>Livevorstellung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Benz, Patrick</dc:creator>
  <cp:lastModifiedBy>Benz, Patrick</cp:lastModifiedBy>
  <cp:revision>28</cp:revision>
  <dcterms:created xsi:type="dcterms:W3CDTF">2025-01-15T06:25:49Z</dcterms:created>
  <dcterms:modified xsi:type="dcterms:W3CDTF">2025-01-16T11:10:03Z</dcterms:modified>
</cp:coreProperties>
</file>